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C0AA"/>
    <a:srgbClr val="C70946"/>
    <a:srgbClr val="BFBFBF"/>
    <a:srgbClr val="FFFFFF"/>
    <a:srgbClr val="F79849"/>
    <a:srgbClr val="4BACC6"/>
    <a:srgbClr val="0A7B8F"/>
    <a:srgbClr val="F796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284" autoAdjust="0"/>
    <p:restoredTop sz="94660"/>
  </p:normalViewPr>
  <p:slideViewPr>
    <p:cSldViewPr snapToGrid="0">
      <p:cViewPr varScale="1">
        <p:scale>
          <a:sx n="80" d="100"/>
          <a:sy n="80" d="100"/>
        </p:scale>
        <p:origin x="11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A80D-E4E0-42FF-8EBC-6F3EF96C2254}" type="datetimeFigureOut">
              <a:rPr lang="de-DE" smtClean="0"/>
              <a:t>03.11.2021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7BB6-8E1B-48C1-BC5A-E82B0A5496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1412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A80D-E4E0-42FF-8EBC-6F3EF96C2254}" type="datetimeFigureOut">
              <a:rPr lang="de-DE" smtClean="0"/>
              <a:t>03.11.2021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7BB6-8E1B-48C1-BC5A-E82B0A5496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7680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A80D-E4E0-42FF-8EBC-6F3EF96C2254}" type="datetimeFigureOut">
              <a:rPr lang="de-DE" smtClean="0"/>
              <a:t>03.11.2021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7BB6-8E1B-48C1-BC5A-E82B0A5496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3579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A80D-E4E0-42FF-8EBC-6F3EF96C2254}" type="datetimeFigureOut">
              <a:rPr lang="de-DE" smtClean="0"/>
              <a:t>03.11.2021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7BB6-8E1B-48C1-BC5A-E82B0A5496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8926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A80D-E4E0-42FF-8EBC-6F3EF96C2254}" type="datetimeFigureOut">
              <a:rPr lang="de-DE" smtClean="0"/>
              <a:t>03.11.2021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7BB6-8E1B-48C1-BC5A-E82B0A5496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5793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A80D-E4E0-42FF-8EBC-6F3EF96C2254}" type="datetimeFigureOut">
              <a:rPr lang="de-DE" smtClean="0"/>
              <a:t>03.11.2021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7BB6-8E1B-48C1-BC5A-E82B0A5496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5704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A80D-E4E0-42FF-8EBC-6F3EF96C2254}" type="datetimeFigureOut">
              <a:rPr lang="de-DE" smtClean="0"/>
              <a:t>03.11.2021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7BB6-8E1B-48C1-BC5A-E82B0A5496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5660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A80D-E4E0-42FF-8EBC-6F3EF96C2254}" type="datetimeFigureOut">
              <a:rPr lang="de-DE" smtClean="0"/>
              <a:t>03.11.2021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7BB6-8E1B-48C1-BC5A-E82B0A5496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0313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A80D-E4E0-42FF-8EBC-6F3EF96C2254}" type="datetimeFigureOut">
              <a:rPr lang="de-DE" smtClean="0"/>
              <a:t>03.11.2021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7BB6-8E1B-48C1-BC5A-E82B0A5496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5167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A80D-E4E0-42FF-8EBC-6F3EF96C2254}" type="datetimeFigureOut">
              <a:rPr lang="de-DE" smtClean="0"/>
              <a:t>03.11.2021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7BB6-8E1B-48C1-BC5A-E82B0A5496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0380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A80D-E4E0-42FF-8EBC-6F3EF96C2254}" type="datetimeFigureOut">
              <a:rPr lang="de-DE" smtClean="0"/>
              <a:t>03.11.2021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7BB6-8E1B-48C1-BC5A-E82B0A5496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6117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6A80D-E4E0-42FF-8EBC-6F3EF96C2254}" type="datetimeFigureOut">
              <a:rPr lang="de-DE" smtClean="0"/>
              <a:t>03.11.2021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27BB6-8E1B-48C1-BC5A-E82B0A5496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0183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FBA70045-68BE-417A-BAB9-BEDEE4F480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080" y="7432690"/>
            <a:ext cx="3125217" cy="2087394"/>
          </a:xfrm>
          <a:prstGeom prst="rect">
            <a:avLst/>
          </a:prstGeom>
        </p:spPr>
      </p:pic>
      <p:pic>
        <p:nvPicPr>
          <p:cNvPr id="227" name="Grafik 226">
            <a:extLst>
              <a:ext uri="{FF2B5EF4-FFF2-40B4-BE49-F238E27FC236}">
                <a16:creationId xmlns:a16="http://schemas.microsoft.com/office/drawing/2014/main" id="{D3EDF971-6F80-4564-891D-BA5F4AC6EA9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3222" y="470150"/>
            <a:ext cx="3024215" cy="814509"/>
          </a:xfrm>
          <a:prstGeom prst="rect">
            <a:avLst/>
          </a:prstGeom>
        </p:spPr>
      </p:pic>
      <p:sp>
        <p:nvSpPr>
          <p:cNvPr id="228" name="Textfeld 227">
            <a:extLst>
              <a:ext uri="{FF2B5EF4-FFF2-40B4-BE49-F238E27FC236}">
                <a16:creationId xmlns:a16="http://schemas.microsoft.com/office/drawing/2014/main" id="{D631EBBC-8761-452C-A12B-993165BA0901}"/>
              </a:ext>
            </a:extLst>
          </p:cNvPr>
          <p:cNvSpPr txBox="1"/>
          <p:nvPr/>
        </p:nvSpPr>
        <p:spPr>
          <a:xfrm>
            <a:off x="533014" y="761722"/>
            <a:ext cx="48622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TERMINIERUNG PPS MERKATOR</a:t>
            </a:r>
            <a:r>
              <a:rPr lang="de-DE" sz="2400" b="1" baseline="300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IQ</a:t>
            </a:r>
            <a:endParaRPr lang="de-DE" sz="2400" b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BA91B7E2-D0AE-43FD-8E7B-73654ACEF76A}"/>
              </a:ext>
            </a:extLst>
          </p:cNvPr>
          <p:cNvSpPr txBox="1"/>
          <p:nvPr/>
        </p:nvSpPr>
        <p:spPr>
          <a:xfrm>
            <a:off x="11532866" y="1284659"/>
            <a:ext cx="7745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07.09.2021</a:t>
            </a:r>
          </a:p>
        </p:txBody>
      </p:sp>
      <p:grpSp>
        <p:nvGrpSpPr>
          <p:cNvPr id="24" name="Gruppieren 23">
            <a:extLst>
              <a:ext uri="{FF2B5EF4-FFF2-40B4-BE49-F238E27FC236}">
                <a16:creationId xmlns:a16="http://schemas.microsoft.com/office/drawing/2014/main" id="{12A183A0-650E-4524-900D-6213458FD120}"/>
              </a:ext>
            </a:extLst>
          </p:cNvPr>
          <p:cNvGrpSpPr/>
          <p:nvPr/>
        </p:nvGrpSpPr>
        <p:grpSpPr>
          <a:xfrm>
            <a:off x="930918" y="1741164"/>
            <a:ext cx="11137660" cy="6249400"/>
            <a:chOff x="2115181" y="2666214"/>
            <a:chExt cx="9296758" cy="5216459"/>
          </a:xfrm>
        </p:grpSpPr>
        <p:sp>
          <p:nvSpPr>
            <p:cNvPr id="396" name="Rechteck 395">
              <a:extLst>
                <a:ext uri="{FF2B5EF4-FFF2-40B4-BE49-F238E27FC236}">
                  <a16:creationId xmlns:a16="http://schemas.microsoft.com/office/drawing/2014/main" id="{11441A49-B75A-4421-9DF8-21A9D16B5DE2}"/>
                </a:ext>
              </a:extLst>
            </p:cNvPr>
            <p:cNvSpPr/>
            <p:nvPr/>
          </p:nvSpPr>
          <p:spPr>
            <a:xfrm flipV="1">
              <a:off x="3485724" y="4545789"/>
              <a:ext cx="1061057" cy="14644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85" name="Rechteck 384">
              <a:extLst>
                <a:ext uri="{FF2B5EF4-FFF2-40B4-BE49-F238E27FC236}">
                  <a16:creationId xmlns:a16="http://schemas.microsoft.com/office/drawing/2014/main" id="{07721FA0-71D7-46E4-A423-F110813124E6}"/>
                </a:ext>
              </a:extLst>
            </p:cNvPr>
            <p:cNvSpPr/>
            <p:nvPr/>
          </p:nvSpPr>
          <p:spPr>
            <a:xfrm flipV="1">
              <a:off x="6756582" y="4545795"/>
              <a:ext cx="2399833" cy="146447"/>
            </a:xfrm>
            <a:prstGeom prst="rect">
              <a:avLst/>
            </a:prstGeom>
            <a:solidFill>
              <a:srgbClr val="4BACC6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84" name="Rechteck 383">
              <a:extLst>
                <a:ext uri="{FF2B5EF4-FFF2-40B4-BE49-F238E27FC236}">
                  <a16:creationId xmlns:a16="http://schemas.microsoft.com/office/drawing/2014/main" id="{6B5D44A2-A42E-4501-AFE8-99D4C2FE673B}"/>
                </a:ext>
              </a:extLst>
            </p:cNvPr>
            <p:cNvSpPr/>
            <p:nvPr/>
          </p:nvSpPr>
          <p:spPr>
            <a:xfrm flipV="1">
              <a:off x="4513658" y="4545795"/>
              <a:ext cx="2090057" cy="146447"/>
            </a:xfrm>
            <a:prstGeom prst="rect">
              <a:avLst/>
            </a:prstGeom>
            <a:solidFill>
              <a:srgbClr val="0A7B8F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363" name="Gerader Verbinder 362">
              <a:extLst>
                <a:ext uri="{FF2B5EF4-FFF2-40B4-BE49-F238E27FC236}">
                  <a16:creationId xmlns:a16="http://schemas.microsoft.com/office/drawing/2014/main" id="{F404FE23-FA2C-4A31-B489-70A8891E3721}"/>
                </a:ext>
              </a:extLst>
            </p:cNvPr>
            <p:cNvCxnSpPr>
              <a:cxnSpLocks/>
              <a:stCxn id="333" idx="2"/>
              <a:endCxn id="340" idx="0"/>
            </p:cNvCxnSpPr>
            <p:nvPr/>
          </p:nvCxnSpPr>
          <p:spPr>
            <a:xfrm>
              <a:off x="7898357" y="4278834"/>
              <a:ext cx="172" cy="207261"/>
            </a:xfrm>
            <a:prstGeom prst="line">
              <a:avLst/>
            </a:prstGeom>
            <a:ln w="12700" cap="rnd">
              <a:solidFill>
                <a:schemeClr val="tx1"/>
              </a:solidFill>
              <a:headEnd type="oval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359" name="Pfeil: nach rechts 358">
              <a:extLst>
                <a:ext uri="{FF2B5EF4-FFF2-40B4-BE49-F238E27FC236}">
                  <a16:creationId xmlns:a16="http://schemas.microsoft.com/office/drawing/2014/main" id="{1A037BC7-9BC3-449F-891E-60170D584330}"/>
                </a:ext>
              </a:extLst>
            </p:cNvPr>
            <p:cNvSpPr/>
            <p:nvPr/>
          </p:nvSpPr>
          <p:spPr>
            <a:xfrm rot="10800000">
              <a:off x="9202266" y="4435447"/>
              <a:ext cx="266979" cy="349958"/>
            </a:xfrm>
            <a:prstGeom prst="rightArrow">
              <a:avLst>
                <a:gd name="adj1" fmla="val 50000"/>
                <a:gd name="adj2" fmla="val 116616"/>
              </a:avLst>
            </a:prstGeom>
            <a:solidFill>
              <a:srgbClr val="4BAC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40" name="Ellipse 339">
              <a:extLst>
                <a:ext uri="{FF2B5EF4-FFF2-40B4-BE49-F238E27FC236}">
                  <a16:creationId xmlns:a16="http://schemas.microsoft.com/office/drawing/2014/main" id="{536B4CC7-E4C6-4AFD-8DB9-CAA33DBB80EA}"/>
                </a:ext>
              </a:extLst>
            </p:cNvPr>
            <p:cNvSpPr/>
            <p:nvPr/>
          </p:nvSpPr>
          <p:spPr>
            <a:xfrm>
              <a:off x="7765039" y="4486095"/>
              <a:ext cx="266979" cy="266979"/>
            </a:xfrm>
            <a:prstGeom prst="ellipse">
              <a:avLst/>
            </a:prstGeom>
            <a:solidFill>
              <a:srgbClr val="F7984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341" name="Gerader Verbinder 340">
              <a:extLst>
                <a:ext uri="{FF2B5EF4-FFF2-40B4-BE49-F238E27FC236}">
                  <a16:creationId xmlns:a16="http://schemas.microsoft.com/office/drawing/2014/main" id="{1274226D-A808-42EB-94AC-3D688C7D8D2C}"/>
                </a:ext>
              </a:extLst>
            </p:cNvPr>
            <p:cNvCxnSpPr>
              <a:cxnSpLocks/>
              <a:stCxn id="334" idx="2"/>
              <a:endCxn id="342" idx="0"/>
            </p:cNvCxnSpPr>
            <p:nvPr/>
          </p:nvCxnSpPr>
          <p:spPr>
            <a:xfrm flipH="1">
              <a:off x="9055216" y="3989700"/>
              <a:ext cx="2601" cy="495283"/>
            </a:xfrm>
            <a:prstGeom prst="line">
              <a:avLst/>
            </a:prstGeom>
            <a:ln w="12700" cap="rnd">
              <a:solidFill>
                <a:schemeClr val="tx1"/>
              </a:solidFill>
              <a:headEnd type="oval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342" name="Ellipse 341">
              <a:extLst>
                <a:ext uri="{FF2B5EF4-FFF2-40B4-BE49-F238E27FC236}">
                  <a16:creationId xmlns:a16="http://schemas.microsoft.com/office/drawing/2014/main" id="{838190A8-A1C8-4968-A614-63B2AB8B9FE1}"/>
                </a:ext>
              </a:extLst>
            </p:cNvPr>
            <p:cNvSpPr/>
            <p:nvPr/>
          </p:nvSpPr>
          <p:spPr>
            <a:xfrm>
              <a:off x="8921726" y="4484983"/>
              <a:ext cx="266979" cy="266979"/>
            </a:xfrm>
            <a:prstGeom prst="ellipse">
              <a:avLst/>
            </a:prstGeom>
            <a:solidFill>
              <a:srgbClr val="38C0AA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33" name="Rechteck: abgerundete Ecken 332">
              <a:extLst>
                <a:ext uri="{FF2B5EF4-FFF2-40B4-BE49-F238E27FC236}">
                  <a16:creationId xmlns:a16="http://schemas.microsoft.com/office/drawing/2014/main" id="{4211390C-974F-4E6F-B49E-BC21F331CCE5}"/>
                </a:ext>
              </a:extLst>
            </p:cNvPr>
            <p:cNvSpPr/>
            <p:nvPr/>
          </p:nvSpPr>
          <p:spPr>
            <a:xfrm>
              <a:off x="7332141" y="3693267"/>
              <a:ext cx="1132432" cy="585567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Termin</a:t>
              </a:r>
            </a:p>
            <a:p>
              <a:pPr algn="ctr"/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Warenausgang</a:t>
              </a:r>
            </a:p>
          </p:txBody>
        </p:sp>
        <p:sp>
          <p:nvSpPr>
            <p:cNvPr id="334" name="Rechteck: abgerundete Ecken 333">
              <a:extLst>
                <a:ext uri="{FF2B5EF4-FFF2-40B4-BE49-F238E27FC236}">
                  <a16:creationId xmlns:a16="http://schemas.microsoft.com/office/drawing/2014/main" id="{57437FB1-116B-43B3-8DFB-66E3FD07AF90}"/>
                </a:ext>
              </a:extLst>
            </p:cNvPr>
            <p:cNvSpPr/>
            <p:nvPr/>
          </p:nvSpPr>
          <p:spPr>
            <a:xfrm>
              <a:off x="8525858" y="3463806"/>
              <a:ext cx="1063918" cy="525894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Liefertermin</a:t>
              </a:r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/ </a:t>
              </a:r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Wunschtermin</a:t>
              </a:r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aus VK-Auftrag </a:t>
              </a:r>
            </a:p>
          </p:txBody>
        </p:sp>
        <p:sp>
          <p:nvSpPr>
            <p:cNvPr id="335" name="Rechteck: abgerundete Ecken 334">
              <a:extLst>
                <a:ext uri="{FF2B5EF4-FFF2-40B4-BE49-F238E27FC236}">
                  <a16:creationId xmlns:a16="http://schemas.microsoft.com/office/drawing/2014/main" id="{EDB47D12-21B3-43BE-A7A6-58CC2140B603}"/>
                </a:ext>
              </a:extLst>
            </p:cNvPr>
            <p:cNvSpPr/>
            <p:nvPr/>
          </p:nvSpPr>
          <p:spPr>
            <a:xfrm>
              <a:off x="8525858" y="4822991"/>
              <a:ext cx="1063918" cy="449851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de-DE" sz="1400" b="1" dirty="0">
                  <a:solidFill>
                    <a:srgbClr val="0A7B8F"/>
                  </a:solidFill>
                  <a:latin typeface="Century Gothic" panose="020B0502020202020204" pitchFamily="34" charset="0"/>
                </a:rPr>
                <a:t>25.10.2021</a:t>
              </a:r>
            </a:p>
          </p:txBody>
        </p:sp>
        <p:sp>
          <p:nvSpPr>
            <p:cNvPr id="374" name="Rechteck: abgerundete Ecken 373">
              <a:extLst>
                <a:ext uri="{FF2B5EF4-FFF2-40B4-BE49-F238E27FC236}">
                  <a16:creationId xmlns:a16="http://schemas.microsoft.com/office/drawing/2014/main" id="{83E385C1-2C4C-4B2F-B3EC-2C88CD9DA61A}"/>
                </a:ext>
              </a:extLst>
            </p:cNvPr>
            <p:cNvSpPr/>
            <p:nvPr/>
          </p:nvSpPr>
          <p:spPr>
            <a:xfrm>
              <a:off x="7404345" y="4822991"/>
              <a:ext cx="988024" cy="449851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de-DE" sz="1400" b="1" dirty="0">
                  <a:solidFill>
                    <a:srgbClr val="0A7B8F"/>
                  </a:solidFill>
                  <a:latin typeface="Century Gothic" panose="020B0502020202020204" pitchFamily="34" charset="0"/>
                </a:rPr>
                <a:t>18.10.2021</a:t>
              </a:r>
            </a:p>
          </p:txBody>
        </p:sp>
        <p:cxnSp>
          <p:nvCxnSpPr>
            <p:cNvPr id="375" name="Gerader Verbinder 374">
              <a:extLst>
                <a:ext uri="{FF2B5EF4-FFF2-40B4-BE49-F238E27FC236}">
                  <a16:creationId xmlns:a16="http://schemas.microsoft.com/office/drawing/2014/main" id="{3293CE59-2B22-4FCA-B2A6-5D0FB51873F5}"/>
                </a:ext>
              </a:extLst>
            </p:cNvPr>
            <p:cNvCxnSpPr>
              <a:cxnSpLocks/>
              <a:stCxn id="377" idx="2"/>
              <a:endCxn id="376" idx="0"/>
            </p:cNvCxnSpPr>
            <p:nvPr/>
          </p:nvCxnSpPr>
          <p:spPr>
            <a:xfrm>
              <a:off x="6693145" y="4157991"/>
              <a:ext cx="172" cy="328104"/>
            </a:xfrm>
            <a:prstGeom prst="line">
              <a:avLst/>
            </a:prstGeom>
            <a:ln w="12700" cap="rnd">
              <a:solidFill>
                <a:schemeClr val="tx1"/>
              </a:solidFill>
              <a:headEnd type="oval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376" name="Ellipse 375">
              <a:extLst>
                <a:ext uri="{FF2B5EF4-FFF2-40B4-BE49-F238E27FC236}">
                  <a16:creationId xmlns:a16="http://schemas.microsoft.com/office/drawing/2014/main" id="{3D463678-A687-4873-A33C-2592D8124ACA}"/>
                </a:ext>
              </a:extLst>
            </p:cNvPr>
            <p:cNvSpPr/>
            <p:nvPr/>
          </p:nvSpPr>
          <p:spPr>
            <a:xfrm>
              <a:off x="6559827" y="4486095"/>
              <a:ext cx="266979" cy="266979"/>
            </a:xfrm>
            <a:prstGeom prst="ellipse">
              <a:avLst/>
            </a:prstGeom>
            <a:solidFill>
              <a:srgbClr val="F7984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77" name="Rechteck: abgerundete Ecken 376">
              <a:extLst>
                <a:ext uri="{FF2B5EF4-FFF2-40B4-BE49-F238E27FC236}">
                  <a16:creationId xmlns:a16="http://schemas.microsoft.com/office/drawing/2014/main" id="{C3D8EFA8-8670-4A31-9AA5-975AF4FC3C71}"/>
                </a:ext>
              </a:extLst>
            </p:cNvPr>
            <p:cNvSpPr/>
            <p:nvPr/>
          </p:nvSpPr>
          <p:spPr>
            <a:xfrm>
              <a:off x="5879240" y="3618286"/>
              <a:ext cx="1627810" cy="53970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Ende-Termin</a:t>
              </a:r>
            </a:p>
            <a:p>
              <a:pPr algn="ctr"/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Fertigungsende</a:t>
              </a:r>
            </a:p>
          </p:txBody>
        </p:sp>
        <p:sp>
          <p:nvSpPr>
            <p:cNvPr id="379" name="Rechteck: abgerundete Ecken 378">
              <a:extLst>
                <a:ext uri="{FF2B5EF4-FFF2-40B4-BE49-F238E27FC236}">
                  <a16:creationId xmlns:a16="http://schemas.microsoft.com/office/drawing/2014/main" id="{69443812-F1DD-459A-9341-C20B9B4AC8E5}"/>
                </a:ext>
              </a:extLst>
            </p:cNvPr>
            <p:cNvSpPr/>
            <p:nvPr/>
          </p:nvSpPr>
          <p:spPr>
            <a:xfrm>
              <a:off x="6199133" y="4822991"/>
              <a:ext cx="988024" cy="449851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de-DE" sz="1400" b="1" dirty="0">
                  <a:solidFill>
                    <a:srgbClr val="0A7B8F"/>
                  </a:solidFill>
                  <a:latin typeface="Century Gothic" panose="020B0502020202020204" pitchFamily="34" charset="0"/>
                </a:rPr>
                <a:t>17.10.2021</a:t>
              </a:r>
            </a:p>
          </p:txBody>
        </p:sp>
        <p:sp>
          <p:nvSpPr>
            <p:cNvPr id="381" name="Rechteck: abgerundete Ecken 380">
              <a:extLst>
                <a:ext uri="{FF2B5EF4-FFF2-40B4-BE49-F238E27FC236}">
                  <a16:creationId xmlns:a16="http://schemas.microsoft.com/office/drawing/2014/main" id="{832EAD37-2FD5-4C63-866F-549D93463837}"/>
                </a:ext>
              </a:extLst>
            </p:cNvPr>
            <p:cNvSpPr/>
            <p:nvPr/>
          </p:nvSpPr>
          <p:spPr>
            <a:xfrm>
              <a:off x="3976316" y="3693266"/>
              <a:ext cx="1140932" cy="46472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Starttermin </a:t>
              </a:r>
            </a:p>
            <a:p>
              <a:pPr algn="ctr"/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Fertigungsbeginn</a:t>
              </a:r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</a:t>
              </a:r>
            </a:p>
          </p:txBody>
        </p:sp>
        <p:cxnSp>
          <p:nvCxnSpPr>
            <p:cNvPr id="383" name="Gerader Verbinder 382">
              <a:extLst>
                <a:ext uri="{FF2B5EF4-FFF2-40B4-BE49-F238E27FC236}">
                  <a16:creationId xmlns:a16="http://schemas.microsoft.com/office/drawing/2014/main" id="{8EF9BA71-F2B3-4FA1-B52B-04BAA71211FF}"/>
                </a:ext>
              </a:extLst>
            </p:cNvPr>
            <p:cNvCxnSpPr>
              <a:cxnSpLocks/>
              <a:stCxn id="381" idx="2"/>
              <a:endCxn id="380" idx="0"/>
            </p:cNvCxnSpPr>
            <p:nvPr/>
          </p:nvCxnSpPr>
          <p:spPr>
            <a:xfrm>
              <a:off x="4546782" y="4157991"/>
              <a:ext cx="172" cy="328104"/>
            </a:xfrm>
            <a:prstGeom prst="line">
              <a:avLst/>
            </a:prstGeom>
            <a:ln w="12700" cap="rnd">
              <a:solidFill>
                <a:schemeClr val="tx1"/>
              </a:solidFill>
              <a:headEnd type="oval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386" name="Rechteck: abgerundete Ecken 385">
              <a:extLst>
                <a:ext uri="{FF2B5EF4-FFF2-40B4-BE49-F238E27FC236}">
                  <a16:creationId xmlns:a16="http://schemas.microsoft.com/office/drawing/2014/main" id="{6FEEAC54-0889-4B3B-A42E-2F826255B5F5}"/>
                </a:ext>
              </a:extLst>
            </p:cNvPr>
            <p:cNvSpPr/>
            <p:nvPr/>
          </p:nvSpPr>
          <p:spPr>
            <a:xfrm>
              <a:off x="4661298" y="4541982"/>
              <a:ext cx="1863248" cy="146447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Fertigungsdauer - Kapazitäten</a:t>
              </a:r>
            </a:p>
          </p:txBody>
        </p:sp>
        <p:sp>
          <p:nvSpPr>
            <p:cNvPr id="388" name="Rechteck: abgerundete Ecken 387">
              <a:extLst>
                <a:ext uri="{FF2B5EF4-FFF2-40B4-BE49-F238E27FC236}">
                  <a16:creationId xmlns:a16="http://schemas.microsoft.com/office/drawing/2014/main" id="{6BEEEB2A-0418-4901-8FD8-6825BE3BDEE9}"/>
                </a:ext>
              </a:extLst>
            </p:cNvPr>
            <p:cNvSpPr/>
            <p:nvPr/>
          </p:nvSpPr>
          <p:spPr>
            <a:xfrm>
              <a:off x="4052770" y="4822991"/>
              <a:ext cx="988024" cy="449851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de-DE" sz="1400" b="1" dirty="0">
                  <a:solidFill>
                    <a:srgbClr val="0A7B8F"/>
                  </a:solidFill>
                  <a:latin typeface="Century Gothic" panose="020B0502020202020204" pitchFamily="34" charset="0"/>
                </a:rPr>
                <a:t>15.10.2021</a:t>
              </a:r>
            </a:p>
          </p:txBody>
        </p:sp>
        <p:sp>
          <p:nvSpPr>
            <p:cNvPr id="390" name="Rechteck: abgerundete Ecken 389">
              <a:extLst>
                <a:ext uri="{FF2B5EF4-FFF2-40B4-BE49-F238E27FC236}">
                  <a16:creationId xmlns:a16="http://schemas.microsoft.com/office/drawing/2014/main" id="{E36577F1-7F94-497F-9038-CD169FCA8FE9}"/>
                </a:ext>
              </a:extLst>
            </p:cNvPr>
            <p:cNvSpPr/>
            <p:nvPr/>
          </p:nvSpPr>
          <p:spPr>
            <a:xfrm>
              <a:off x="3733560" y="2803634"/>
              <a:ext cx="1627810" cy="576868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000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80" name="Ellipse 379">
              <a:extLst>
                <a:ext uri="{FF2B5EF4-FFF2-40B4-BE49-F238E27FC236}">
                  <a16:creationId xmlns:a16="http://schemas.microsoft.com/office/drawing/2014/main" id="{7598FC6D-F277-43A0-8321-1A918C140CF1}"/>
                </a:ext>
              </a:extLst>
            </p:cNvPr>
            <p:cNvSpPr/>
            <p:nvPr/>
          </p:nvSpPr>
          <p:spPr>
            <a:xfrm>
              <a:off x="4413464" y="4486095"/>
              <a:ext cx="266979" cy="266979"/>
            </a:xfrm>
            <a:prstGeom prst="ellipse">
              <a:avLst/>
            </a:prstGeom>
            <a:solidFill>
              <a:srgbClr val="F7984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393" name="Gerader Verbinder 392">
              <a:extLst>
                <a:ext uri="{FF2B5EF4-FFF2-40B4-BE49-F238E27FC236}">
                  <a16:creationId xmlns:a16="http://schemas.microsoft.com/office/drawing/2014/main" id="{2B7148FF-981D-45BC-8D74-83462E51F2DE}"/>
                </a:ext>
              </a:extLst>
            </p:cNvPr>
            <p:cNvCxnSpPr>
              <a:cxnSpLocks/>
              <a:stCxn id="400" idx="0"/>
            </p:cNvCxnSpPr>
            <p:nvPr/>
          </p:nvCxnSpPr>
          <p:spPr>
            <a:xfrm flipV="1">
              <a:off x="3500069" y="4854878"/>
              <a:ext cx="1" cy="406812"/>
            </a:xfrm>
            <a:prstGeom prst="line">
              <a:avLst/>
            </a:prstGeom>
            <a:ln w="12700" cap="rnd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394" name="Flussdiagramm: Verzweigung 393">
              <a:extLst>
                <a:ext uri="{FF2B5EF4-FFF2-40B4-BE49-F238E27FC236}">
                  <a16:creationId xmlns:a16="http://schemas.microsoft.com/office/drawing/2014/main" id="{D0410B97-A812-4B83-96C1-EC8DF3B9A7D5}"/>
                </a:ext>
              </a:extLst>
            </p:cNvPr>
            <p:cNvSpPr/>
            <p:nvPr/>
          </p:nvSpPr>
          <p:spPr>
            <a:xfrm>
              <a:off x="3253624" y="4373140"/>
              <a:ext cx="492890" cy="492890"/>
            </a:xfrm>
            <a:prstGeom prst="flowChartDecision">
              <a:avLst/>
            </a:prstGeom>
            <a:solidFill>
              <a:srgbClr val="C7094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97" name="Rechteck: abgerundete Ecken 396">
              <a:extLst>
                <a:ext uri="{FF2B5EF4-FFF2-40B4-BE49-F238E27FC236}">
                  <a16:creationId xmlns:a16="http://schemas.microsoft.com/office/drawing/2014/main" id="{D03845C6-F0F0-40E1-9BF2-EC71826F4B59}"/>
                </a:ext>
              </a:extLst>
            </p:cNvPr>
            <p:cNvSpPr/>
            <p:nvPr/>
          </p:nvSpPr>
          <p:spPr>
            <a:xfrm>
              <a:off x="2115181" y="4387836"/>
              <a:ext cx="906530" cy="461271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Prüfung </a:t>
              </a:r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Verfügbarkeit</a:t>
              </a:r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Material &amp; </a:t>
              </a:r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Datum</a:t>
              </a:r>
            </a:p>
          </p:txBody>
        </p:sp>
        <p:cxnSp>
          <p:nvCxnSpPr>
            <p:cNvPr id="398" name="Gerader Verbinder 397">
              <a:extLst>
                <a:ext uri="{FF2B5EF4-FFF2-40B4-BE49-F238E27FC236}">
                  <a16:creationId xmlns:a16="http://schemas.microsoft.com/office/drawing/2014/main" id="{444FC653-7DC6-404D-BDD2-E5E6661F00A1}"/>
                </a:ext>
              </a:extLst>
            </p:cNvPr>
            <p:cNvCxnSpPr>
              <a:cxnSpLocks/>
              <a:stCxn id="399" idx="2"/>
              <a:endCxn id="394" idx="0"/>
            </p:cNvCxnSpPr>
            <p:nvPr/>
          </p:nvCxnSpPr>
          <p:spPr>
            <a:xfrm>
              <a:off x="3500069" y="4065335"/>
              <a:ext cx="0" cy="307805"/>
            </a:xfrm>
            <a:prstGeom prst="line">
              <a:avLst/>
            </a:prstGeom>
            <a:ln w="12700" cap="rnd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399" name="Rechteck: abgerundete Ecken 398">
              <a:extLst>
                <a:ext uri="{FF2B5EF4-FFF2-40B4-BE49-F238E27FC236}">
                  <a16:creationId xmlns:a16="http://schemas.microsoft.com/office/drawing/2014/main" id="{248EDED8-06BB-4F58-9687-CFE56AE303F1}"/>
                </a:ext>
              </a:extLst>
            </p:cNvPr>
            <p:cNvSpPr/>
            <p:nvPr/>
          </p:nvSpPr>
          <p:spPr>
            <a:xfrm>
              <a:off x="3013612" y="3570897"/>
              <a:ext cx="972914" cy="494438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Verfügbarkeit</a:t>
              </a:r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</a:t>
              </a:r>
            </a:p>
            <a:p>
              <a:pPr algn="ctr"/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Gegeben / </a:t>
              </a:r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Datum</a:t>
              </a:r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ok</a:t>
              </a:r>
            </a:p>
          </p:txBody>
        </p:sp>
        <p:sp>
          <p:nvSpPr>
            <p:cNvPr id="400" name="Rechteck: abgerundete Ecken 399">
              <a:extLst>
                <a:ext uri="{FF2B5EF4-FFF2-40B4-BE49-F238E27FC236}">
                  <a16:creationId xmlns:a16="http://schemas.microsoft.com/office/drawing/2014/main" id="{8C9C80C9-1E70-48D6-BD8A-31D112DB628A}"/>
                </a:ext>
              </a:extLst>
            </p:cNvPr>
            <p:cNvSpPr/>
            <p:nvPr/>
          </p:nvSpPr>
          <p:spPr>
            <a:xfrm>
              <a:off x="2773312" y="5261690"/>
              <a:ext cx="1453514" cy="53528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Verfügbarkeit</a:t>
              </a:r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</a:t>
              </a:r>
            </a:p>
            <a:p>
              <a:pPr algn="ctr"/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NICHT gegeben / </a:t>
              </a:r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Datum</a:t>
              </a:r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liegt in Vergangenheit</a:t>
              </a:r>
            </a:p>
          </p:txBody>
        </p:sp>
        <p:sp>
          <p:nvSpPr>
            <p:cNvPr id="401" name="Bogen 400">
              <a:extLst>
                <a:ext uri="{FF2B5EF4-FFF2-40B4-BE49-F238E27FC236}">
                  <a16:creationId xmlns:a16="http://schemas.microsoft.com/office/drawing/2014/main" id="{BE260EA1-53A9-460B-A9B5-E4AAC83B5DB3}"/>
                </a:ext>
              </a:extLst>
            </p:cNvPr>
            <p:cNvSpPr/>
            <p:nvPr/>
          </p:nvSpPr>
          <p:spPr>
            <a:xfrm rot="5400000">
              <a:off x="8210249" y="4197275"/>
              <a:ext cx="582112" cy="885066"/>
            </a:xfrm>
            <a:prstGeom prst="arc">
              <a:avLst>
                <a:gd name="adj1" fmla="val 17361798"/>
                <a:gd name="adj2" fmla="val 4518001"/>
              </a:avLst>
            </a:prstGeom>
            <a:ln w="12700">
              <a:solidFill>
                <a:schemeClr val="tx1"/>
              </a:solidFill>
              <a:prstDash val="lgDash"/>
              <a:headEnd type="none" w="med" len="med"/>
              <a:tailEnd type="triangle" w="med" len="med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 sz="2400">
                <a:latin typeface="Century Gothic" panose="020B0502020202020204" pitchFamily="34" charset="0"/>
              </a:endParaRPr>
            </a:p>
          </p:txBody>
        </p:sp>
        <p:sp>
          <p:nvSpPr>
            <p:cNvPr id="402" name="Bogen 401">
              <a:extLst>
                <a:ext uri="{FF2B5EF4-FFF2-40B4-BE49-F238E27FC236}">
                  <a16:creationId xmlns:a16="http://schemas.microsoft.com/office/drawing/2014/main" id="{2F65CA72-4BEE-4216-9DC4-68A546D9BE00}"/>
                </a:ext>
              </a:extLst>
            </p:cNvPr>
            <p:cNvSpPr/>
            <p:nvPr/>
          </p:nvSpPr>
          <p:spPr>
            <a:xfrm rot="5400000">
              <a:off x="7018073" y="4197275"/>
              <a:ext cx="582112" cy="885066"/>
            </a:xfrm>
            <a:prstGeom prst="arc">
              <a:avLst>
                <a:gd name="adj1" fmla="val 17361798"/>
                <a:gd name="adj2" fmla="val 4518001"/>
              </a:avLst>
            </a:prstGeom>
            <a:ln w="12700">
              <a:solidFill>
                <a:schemeClr val="tx1"/>
              </a:solidFill>
              <a:prstDash val="lgDash"/>
              <a:headEnd type="none" w="med" len="med"/>
              <a:tailEnd type="triangle" w="med" len="med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 sz="2400">
                <a:latin typeface="Century Gothic" panose="020B0502020202020204" pitchFamily="34" charset="0"/>
              </a:endParaRPr>
            </a:p>
          </p:txBody>
        </p:sp>
        <p:sp>
          <p:nvSpPr>
            <p:cNvPr id="403" name="Bogen 402">
              <a:extLst>
                <a:ext uri="{FF2B5EF4-FFF2-40B4-BE49-F238E27FC236}">
                  <a16:creationId xmlns:a16="http://schemas.microsoft.com/office/drawing/2014/main" id="{1C19996E-46C1-413F-AD45-E912AFB76C2A}"/>
                </a:ext>
              </a:extLst>
            </p:cNvPr>
            <p:cNvSpPr/>
            <p:nvPr/>
          </p:nvSpPr>
          <p:spPr>
            <a:xfrm rot="5400000">
              <a:off x="5350563" y="3910546"/>
              <a:ext cx="582112" cy="1458524"/>
            </a:xfrm>
            <a:prstGeom prst="arc">
              <a:avLst>
                <a:gd name="adj1" fmla="val 16960180"/>
                <a:gd name="adj2" fmla="val 4808255"/>
              </a:avLst>
            </a:prstGeom>
            <a:ln w="12700">
              <a:solidFill>
                <a:schemeClr val="tx1"/>
              </a:solidFill>
              <a:prstDash val="lgDash"/>
              <a:headEnd type="none" w="med" len="med"/>
              <a:tailEnd type="triangle" w="med" len="med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 sz="2400">
                <a:latin typeface="Century Gothic" panose="020B0502020202020204" pitchFamily="34" charset="0"/>
              </a:endParaRPr>
            </a:p>
          </p:txBody>
        </p:sp>
        <p:grpSp>
          <p:nvGrpSpPr>
            <p:cNvPr id="474" name="Gruppieren 473">
              <a:extLst>
                <a:ext uri="{FF2B5EF4-FFF2-40B4-BE49-F238E27FC236}">
                  <a16:creationId xmlns:a16="http://schemas.microsoft.com/office/drawing/2014/main" id="{8505EA39-ABA3-4045-A4F5-DAE9EA757AAB}"/>
                </a:ext>
              </a:extLst>
            </p:cNvPr>
            <p:cNvGrpSpPr/>
            <p:nvPr/>
          </p:nvGrpSpPr>
          <p:grpSpPr>
            <a:xfrm>
              <a:off x="2659605" y="2666214"/>
              <a:ext cx="8752334" cy="3712329"/>
              <a:chOff x="3216364" y="2905825"/>
              <a:chExt cx="8506235" cy="5866251"/>
            </a:xfrm>
          </p:grpSpPr>
          <p:sp>
            <p:nvSpPr>
              <p:cNvPr id="306" name="Rechteck: abgerundete Ecken 305">
                <a:extLst>
                  <a:ext uri="{FF2B5EF4-FFF2-40B4-BE49-F238E27FC236}">
                    <a16:creationId xmlns:a16="http://schemas.microsoft.com/office/drawing/2014/main" id="{86DBB77E-7EA3-428C-B080-7072C0C04BF4}"/>
                  </a:ext>
                </a:extLst>
              </p:cNvPr>
              <p:cNvSpPr/>
              <p:nvPr/>
            </p:nvSpPr>
            <p:spPr>
              <a:xfrm>
                <a:off x="3548734" y="2905825"/>
                <a:ext cx="1202588" cy="619402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Bestätigung Liefertermin VK</a:t>
                </a:r>
              </a:p>
            </p:txBody>
          </p:sp>
          <p:sp>
            <p:nvSpPr>
              <p:cNvPr id="312" name="Bogen 311">
                <a:extLst>
                  <a:ext uri="{FF2B5EF4-FFF2-40B4-BE49-F238E27FC236}">
                    <a16:creationId xmlns:a16="http://schemas.microsoft.com/office/drawing/2014/main" id="{E6AE3825-C115-4EE1-A06E-244768B27C72}"/>
                  </a:ext>
                </a:extLst>
              </p:cNvPr>
              <p:cNvSpPr/>
              <p:nvPr/>
            </p:nvSpPr>
            <p:spPr>
              <a:xfrm rot="12006240">
                <a:off x="3216364" y="3253084"/>
                <a:ext cx="1057845" cy="1325915"/>
              </a:xfrm>
              <a:prstGeom prst="arc">
                <a:avLst>
                  <a:gd name="adj1" fmla="val 16508354"/>
                  <a:gd name="adj2" fmla="val 3305785"/>
                </a:avLst>
              </a:prstGeom>
              <a:ln w="12700">
                <a:solidFill>
                  <a:schemeClr val="tx1"/>
                </a:solidFill>
                <a:prstDash val="lgDash"/>
                <a:headEnd type="none" w="med" len="med"/>
                <a:tailEnd type="triangle" w="med" len="med"/>
              </a:ln>
            </p:spPr>
            <p:style>
              <a:lnRef idx="1">
                <a:schemeClr val="accent5"/>
              </a:lnRef>
              <a:fillRef idx="0">
                <a:schemeClr val="accent5"/>
              </a:fillRef>
              <a:effectRef idx="0">
                <a:schemeClr val="accent5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de-DE" sz="2400">
                  <a:latin typeface="Century Gothic" panose="020B0502020202020204" pitchFamily="34" charset="0"/>
                </a:endParaRPr>
              </a:p>
            </p:txBody>
          </p:sp>
          <p:cxnSp>
            <p:nvCxnSpPr>
              <p:cNvPr id="315" name="Gerader Verbinder 314">
                <a:extLst>
                  <a:ext uri="{FF2B5EF4-FFF2-40B4-BE49-F238E27FC236}">
                    <a16:creationId xmlns:a16="http://schemas.microsoft.com/office/drawing/2014/main" id="{A26860BF-BA97-4924-814D-995DA3F2E8BC}"/>
                  </a:ext>
                </a:extLst>
              </p:cNvPr>
              <p:cNvCxnSpPr>
                <a:cxnSpLocks/>
                <a:stCxn id="306" idx="3"/>
              </p:cNvCxnSpPr>
              <p:nvPr/>
            </p:nvCxnSpPr>
            <p:spPr>
              <a:xfrm>
                <a:off x="4751322" y="3215527"/>
                <a:ext cx="4912663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lgDash"/>
                <a:headEnd type="none" w="med" len="med"/>
                <a:tailEnd type="none" w="med" len="med"/>
              </a:ln>
            </p:spPr>
            <p:style>
              <a:lnRef idx="1">
                <a:schemeClr val="accent5"/>
              </a:lnRef>
              <a:fillRef idx="0">
                <a:schemeClr val="accent5"/>
              </a:fillRef>
              <a:effectRef idx="0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405" name="Bogen 404">
                <a:extLst>
                  <a:ext uri="{FF2B5EF4-FFF2-40B4-BE49-F238E27FC236}">
                    <a16:creationId xmlns:a16="http://schemas.microsoft.com/office/drawing/2014/main" id="{E3DACB42-773D-4F10-A350-6F2341FCB7CB}"/>
                  </a:ext>
                </a:extLst>
              </p:cNvPr>
              <p:cNvSpPr/>
              <p:nvPr/>
            </p:nvSpPr>
            <p:spPr>
              <a:xfrm>
                <a:off x="9081738" y="3215526"/>
                <a:ext cx="1164495" cy="1229429"/>
              </a:xfrm>
              <a:prstGeom prst="arc">
                <a:avLst>
                  <a:gd name="adj1" fmla="val 16508354"/>
                  <a:gd name="adj2" fmla="val 3305785"/>
                </a:avLst>
              </a:prstGeom>
              <a:ln w="12700">
                <a:solidFill>
                  <a:schemeClr val="tx1"/>
                </a:solidFill>
                <a:prstDash val="lgDash"/>
                <a:headEnd type="none" w="med" len="med"/>
                <a:tailEnd type="triangle" w="med" len="med"/>
              </a:ln>
            </p:spPr>
            <p:style>
              <a:lnRef idx="1">
                <a:schemeClr val="accent5"/>
              </a:lnRef>
              <a:fillRef idx="0">
                <a:schemeClr val="accent5"/>
              </a:fillRef>
              <a:effectRef idx="0">
                <a:schemeClr val="accent5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de-DE" sz="240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90" name="Bogen 89">
                <a:extLst>
                  <a:ext uri="{FF2B5EF4-FFF2-40B4-BE49-F238E27FC236}">
                    <a16:creationId xmlns:a16="http://schemas.microsoft.com/office/drawing/2014/main" id="{9660F4DE-FEF4-4D74-BB73-4BA10F639F69}"/>
                  </a:ext>
                </a:extLst>
              </p:cNvPr>
              <p:cNvSpPr/>
              <p:nvPr/>
            </p:nvSpPr>
            <p:spPr>
              <a:xfrm rot="11297730" flipH="1">
                <a:off x="9561438" y="4196809"/>
                <a:ext cx="2161161" cy="4575267"/>
              </a:xfrm>
              <a:prstGeom prst="arc">
                <a:avLst>
                  <a:gd name="adj1" fmla="val 17761090"/>
                  <a:gd name="adj2" fmla="val 7691706"/>
                </a:avLst>
              </a:prstGeom>
              <a:ln w="12700">
                <a:solidFill>
                  <a:schemeClr val="tx1"/>
                </a:solidFill>
                <a:prstDash val="lgDash"/>
                <a:headEnd type="none" w="med" len="med"/>
                <a:tailEnd type="triangle" w="med" len="med"/>
              </a:ln>
            </p:spPr>
            <p:style>
              <a:lnRef idx="1">
                <a:schemeClr val="accent5"/>
              </a:lnRef>
              <a:fillRef idx="0">
                <a:schemeClr val="accent5"/>
              </a:fillRef>
              <a:effectRef idx="0">
                <a:schemeClr val="accent5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de-DE" sz="2400">
                  <a:latin typeface="Century Gothic" panose="020B0502020202020204" pitchFamily="34" charset="0"/>
                </a:endParaRPr>
              </a:p>
            </p:txBody>
          </p:sp>
        </p:grpSp>
        <p:sp>
          <p:nvSpPr>
            <p:cNvPr id="406" name="Rechteck 405">
              <a:extLst>
                <a:ext uri="{FF2B5EF4-FFF2-40B4-BE49-F238E27FC236}">
                  <a16:creationId xmlns:a16="http://schemas.microsoft.com/office/drawing/2014/main" id="{46175F25-E5C2-4AA6-9A51-E4A7D534FF02}"/>
                </a:ext>
              </a:extLst>
            </p:cNvPr>
            <p:cNvSpPr/>
            <p:nvPr/>
          </p:nvSpPr>
          <p:spPr>
            <a:xfrm flipV="1">
              <a:off x="3478655" y="6157157"/>
              <a:ext cx="2439259" cy="14644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07" name="Rechteck 406">
              <a:extLst>
                <a:ext uri="{FF2B5EF4-FFF2-40B4-BE49-F238E27FC236}">
                  <a16:creationId xmlns:a16="http://schemas.microsoft.com/office/drawing/2014/main" id="{26443361-2196-4132-A3FE-433B95F7BEC6}"/>
                </a:ext>
              </a:extLst>
            </p:cNvPr>
            <p:cNvSpPr/>
            <p:nvPr/>
          </p:nvSpPr>
          <p:spPr>
            <a:xfrm flipV="1">
              <a:off x="8135838" y="6157168"/>
              <a:ext cx="2399833" cy="146447"/>
            </a:xfrm>
            <a:prstGeom prst="rect">
              <a:avLst/>
            </a:prstGeom>
            <a:solidFill>
              <a:srgbClr val="4BACC6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08" name="Rechteck 407">
              <a:extLst>
                <a:ext uri="{FF2B5EF4-FFF2-40B4-BE49-F238E27FC236}">
                  <a16:creationId xmlns:a16="http://schemas.microsoft.com/office/drawing/2014/main" id="{255AC972-BC6A-4890-B935-B43DD1372174}"/>
                </a:ext>
              </a:extLst>
            </p:cNvPr>
            <p:cNvSpPr/>
            <p:nvPr/>
          </p:nvSpPr>
          <p:spPr>
            <a:xfrm flipV="1">
              <a:off x="5917914" y="6157160"/>
              <a:ext cx="2399833" cy="146447"/>
            </a:xfrm>
            <a:prstGeom prst="rect">
              <a:avLst/>
            </a:prstGeom>
            <a:solidFill>
              <a:srgbClr val="0A7B8F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410" name="Gerader Verbinder 409">
              <a:extLst>
                <a:ext uri="{FF2B5EF4-FFF2-40B4-BE49-F238E27FC236}">
                  <a16:creationId xmlns:a16="http://schemas.microsoft.com/office/drawing/2014/main" id="{05FC9305-7DB0-4657-AE5C-6269725573AF}"/>
                </a:ext>
              </a:extLst>
            </p:cNvPr>
            <p:cNvCxnSpPr>
              <a:cxnSpLocks/>
              <a:stCxn id="400" idx="2"/>
              <a:endCxn id="411" idx="0"/>
            </p:cNvCxnSpPr>
            <p:nvPr/>
          </p:nvCxnSpPr>
          <p:spPr>
            <a:xfrm>
              <a:off x="3500069" y="5796972"/>
              <a:ext cx="0" cy="304957"/>
            </a:xfrm>
            <a:prstGeom prst="line">
              <a:avLst/>
            </a:prstGeom>
            <a:ln w="12700" cap="rnd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411" name="Ellipse 410">
              <a:extLst>
                <a:ext uri="{FF2B5EF4-FFF2-40B4-BE49-F238E27FC236}">
                  <a16:creationId xmlns:a16="http://schemas.microsoft.com/office/drawing/2014/main" id="{5DE34867-7792-4B16-8491-939C2F097760}"/>
                </a:ext>
              </a:extLst>
            </p:cNvPr>
            <p:cNvSpPr/>
            <p:nvPr/>
          </p:nvSpPr>
          <p:spPr>
            <a:xfrm>
              <a:off x="3366579" y="6101929"/>
              <a:ext cx="266979" cy="266979"/>
            </a:xfrm>
            <a:prstGeom prst="ellipse">
              <a:avLst/>
            </a:prstGeom>
            <a:solidFill>
              <a:srgbClr val="F7984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18" name="Rechteck: abgerundete Ecken 417">
              <a:extLst>
                <a:ext uri="{FF2B5EF4-FFF2-40B4-BE49-F238E27FC236}">
                  <a16:creationId xmlns:a16="http://schemas.microsoft.com/office/drawing/2014/main" id="{B60E7960-997B-47AA-9DBC-E43248C50FE1}"/>
                </a:ext>
              </a:extLst>
            </p:cNvPr>
            <p:cNvSpPr/>
            <p:nvPr/>
          </p:nvSpPr>
          <p:spPr>
            <a:xfrm>
              <a:off x="4444014" y="5680085"/>
              <a:ext cx="988024" cy="449851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de-DE" sz="1400" b="1" dirty="0">
                  <a:solidFill>
                    <a:srgbClr val="0A7B8F"/>
                  </a:solidFill>
                  <a:latin typeface="Century Gothic" panose="020B0502020202020204" pitchFamily="34" charset="0"/>
                </a:rPr>
                <a:t>17.10.2021</a:t>
              </a:r>
            </a:p>
          </p:txBody>
        </p:sp>
        <p:sp>
          <p:nvSpPr>
            <p:cNvPr id="419" name="Rechteck: abgerundete Ecken 418">
              <a:extLst>
                <a:ext uri="{FF2B5EF4-FFF2-40B4-BE49-F238E27FC236}">
                  <a16:creationId xmlns:a16="http://schemas.microsoft.com/office/drawing/2014/main" id="{33E884CE-7E9C-4FF5-B463-3F09CFFE0866}"/>
                </a:ext>
              </a:extLst>
            </p:cNvPr>
            <p:cNvSpPr/>
            <p:nvPr/>
          </p:nvSpPr>
          <p:spPr>
            <a:xfrm>
              <a:off x="6110644" y="6143888"/>
              <a:ext cx="2002043" cy="146447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Fertigungsdauer - Kapazitäten</a:t>
              </a:r>
            </a:p>
          </p:txBody>
        </p:sp>
        <p:sp>
          <p:nvSpPr>
            <p:cNvPr id="421" name="Rechteck: abgerundete Ecken 420">
              <a:extLst>
                <a:ext uri="{FF2B5EF4-FFF2-40B4-BE49-F238E27FC236}">
                  <a16:creationId xmlns:a16="http://schemas.microsoft.com/office/drawing/2014/main" id="{4B47E0B5-7A53-4B89-B91D-1386E930E69B}"/>
                </a:ext>
              </a:extLst>
            </p:cNvPr>
            <p:cNvSpPr/>
            <p:nvPr/>
          </p:nvSpPr>
          <p:spPr>
            <a:xfrm>
              <a:off x="2714205" y="6768395"/>
              <a:ext cx="1574444" cy="988617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Berechnung Starttermin auf Basis Kapazitäten /</a:t>
              </a:r>
            </a:p>
            <a:p>
              <a:pPr algn="ctr"/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Verfügbarkeit auf Basis </a:t>
              </a:r>
            </a:p>
            <a:p>
              <a:pPr algn="ctr"/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Bestand und Wieder-</a:t>
              </a:r>
              <a:r>
                <a:rPr lang="de-DE" sz="1000" dirty="0" err="1">
                  <a:solidFill>
                    <a:schemeClr val="tx1"/>
                  </a:solidFill>
                  <a:latin typeface="Century Gothic" panose="020B0502020202020204" pitchFamily="34" charset="0"/>
                </a:rPr>
                <a:t>beschaffungszeiten</a:t>
              </a:r>
              <a:endParaRPr lang="de-DE" sz="1000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  <a:p>
              <a:pPr algn="ctr"/>
              <a:endParaRPr lang="de-DE" sz="1000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25" name="Ellipse 424">
              <a:extLst>
                <a:ext uri="{FF2B5EF4-FFF2-40B4-BE49-F238E27FC236}">
                  <a16:creationId xmlns:a16="http://schemas.microsoft.com/office/drawing/2014/main" id="{82408490-F865-4DF5-A944-6ECD003B8E74}"/>
                </a:ext>
              </a:extLst>
            </p:cNvPr>
            <p:cNvSpPr/>
            <p:nvPr/>
          </p:nvSpPr>
          <p:spPr>
            <a:xfrm>
              <a:off x="4788346" y="6101929"/>
              <a:ext cx="266979" cy="266979"/>
            </a:xfrm>
            <a:prstGeom prst="ellipse">
              <a:avLst/>
            </a:prstGeom>
            <a:solidFill>
              <a:srgbClr val="F7984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26" name="Rechteck: abgerundete Ecken 425">
              <a:extLst>
                <a:ext uri="{FF2B5EF4-FFF2-40B4-BE49-F238E27FC236}">
                  <a16:creationId xmlns:a16="http://schemas.microsoft.com/office/drawing/2014/main" id="{B6CA60E7-B4C4-464F-97A9-191B037AB529}"/>
                </a:ext>
              </a:extLst>
            </p:cNvPr>
            <p:cNvSpPr/>
            <p:nvPr/>
          </p:nvSpPr>
          <p:spPr>
            <a:xfrm>
              <a:off x="4444014" y="6758366"/>
              <a:ext cx="955642" cy="49825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Termin</a:t>
              </a:r>
            </a:p>
            <a:p>
              <a:pPr algn="ctr"/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</a:t>
              </a:r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Verfügbarkeit</a:t>
              </a:r>
            </a:p>
          </p:txBody>
        </p:sp>
        <p:cxnSp>
          <p:nvCxnSpPr>
            <p:cNvPr id="427" name="Gerader Verbinder 426">
              <a:extLst>
                <a:ext uri="{FF2B5EF4-FFF2-40B4-BE49-F238E27FC236}">
                  <a16:creationId xmlns:a16="http://schemas.microsoft.com/office/drawing/2014/main" id="{B8052594-0700-4265-A733-CFB55103152C}"/>
                </a:ext>
              </a:extLst>
            </p:cNvPr>
            <p:cNvCxnSpPr>
              <a:cxnSpLocks/>
              <a:stCxn id="426" idx="0"/>
              <a:endCxn id="425" idx="4"/>
            </p:cNvCxnSpPr>
            <p:nvPr/>
          </p:nvCxnSpPr>
          <p:spPr>
            <a:xfrm flipV="1">
              <a:off x="4921835" y="6368908"/>
              <a:ext cx="1" cy="389458"/>
            </a:xfrm>
            <a:prstGeom prst="line">
              <a:avLst/>
            </a:prstGeom>
            <a:ln w="12700" cap="rnd">
              <a:solidFill>
                <a:schemeClr val="tx1"/>
              </a:solidFill>
              <a:headEnd type="oval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429" name="Rechteck: abgerundete Ecken 428">
              <a:extLst>
                <a:ext uri="{FF2B5EF4-FFF2-40B4-BE49-F238E27FC236}">
                  <a16:creationId xmlns:a16="http://schemas.microsoft.com/office/drawing/2014/main" id="{3F8F0864-EDBA-4B74-9D86-62ACF69C23D5}"/>
                </a:ext>
              </a:extLst>
            </p:cNvPr>
            <p:cNvSpPr/>
            <p:nvPr/>
          </p:nvSpPr>
          <p:spPr>
            <a:xfrm>
              <a:off x="5528696" y="6722048"/>
              <a:ext cx="924624" cy="49825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Starttermin </a:t>
              </a:r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Fertigungs-beginn</a:t>
              </a:r>
            </a:p>
          </p:txBody>
        </p:sp>
        <p:cxnSp>
          <p:nvCxnSpPr>
            <p:cNvPr id="430" name="Gerader Verbinder 429">
              <a:extLst>
                <a:ext uri="{FF2B5EF4-FFF2-40B4-BE49-F238E27FC236}">
                  <a16:creationId xmlns:a16="http://schemas.microsoft.com/office/drawing/2014/main" id="{06D86004-9AA2-4983-B212-F53802F13E4E}"/>
                </a:ext>
              </a:extLst>
            </p:cNvPr>
            <p:cNvCxnSpPr>
              <a:cxnSpLocks/>
              <a:stCxn id="429" idx="0"/>
              <a:endCxn id="442" idx="4"/>
            </p:cNvCxnSpPr>
            <p:nvPr/>
          </p:nvCxnSpPr>
          <p:spPr>
            <a:xfrm flipH="1" flipV="1">
              <a:off x="5985204" y="6368908"/>
              <a:ext cx="5804" cy="353140"/>
            </a:xfrm>
            <a:prstGeom prst="line">
              <a:avLst/>
            </a:prstGeom>
            <a:ln w="12700" cap="rnd">
              <a:solidFill>
                <a:schemeClr val="tx1"/>
              </a:solidFill>
              <a:headEnd type="oval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442" name="Ellipse 441">
              <a:extLst>
                <a:ext uri="{FF2B5EF4-FFF2-40B4-BE49-F238E27FC236}">
                  <a16:creationId xmlns:a16="http://schemas.microsoft.com/office/drawing/2014/main" id="{D7B71689-542E-47DC-B4B4-0A004B8BA284}"/>
                </a:ext>
              </a:extLst>
            </p:cNvPr>
            <p:cNvSpPr/>
            <p:nvPr/>
          </p:nvSpPr>
          <p:spPr>
            <a:xfrm>
              <a:off x="5851714" y="6101929"/>
              <a:ext cx="266979" cy="266979"/>
            </a:xfrm>
            <a:prstGeom prst="ellipse">
              <a:avLst/>
            </a:prstGeom>
            <a:solidFill>
              <a:srgbClr val="F7984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45" name="Rechteck: abgerundete Ecken 444">
              <a:extLst>
                <a:ext uri="{FF2B5EF4-FFF2-40B4-BE49-F238E27FC236}">
                  <a16:creationId xmlns:a16="http://schemas.microsoft.com/office/drawing/2014/main" id="{0ADEC48B-5E81-48B6-9AB2-70CC7CF71262}"/>
                </a:ext>
              </a:extLst>
            </p:cNvPr>
            <p:cNvSpPr/>
            <p:nvPr/>
          </p:nvSpPr>
          <p:spPr>
            <a:xfrm>
              <a:off x="5507078" y="5680085"/>
              <a:ext cx="988024" cy="449851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de-DE" sz="1400" b="1" dirty="0">
                  <a:solidFill>
                    <a:srgbClr val="0A7B8F"/>
                  </a:solidFill>
                  <a:latin typeface="Century Gothic" panose="020B0502020202020204" pitchFamily="34" charset="0"/>
                </a:rPr>
                <a:t>18.10.2021</a:t>
              </a:r>
            </a:p>
          </p:txBody>
        </p:sp>
        <p:sp>
          <p:nvSpPr>
            <p:cNvPr id="450" name="Rechteck: abgerundete Ecken 449">
              <a:extLst>
                <a:ext uri="{FF2B5EF4-FFF2-40B4-BE49-F238E27FC236}">
                  <a16:creationId xmlns:a16="http://schemas.microsoft.com/office/drawing/2014/main" id="{2D68B111-3F05-4F40-BE74-B423B18426DE}"/>
                </a:ext>
              </a:extLst>
            </p:cNvPr>
            <p:cNvSpPr/>
            <p:nvPr/>
          </p:nvSpPr>
          <p:spPr>
            <a:xfrm>
              <a:off x="7765039" y="6722048"/>
              <a:ext cx="1165057" cy="49825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Ende-Termin </a:t>
              </a:r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Fertigungsende</a:t>
              </a:r>
            </a:p>
          </p:txBody>
        </p:sp>
        <p:cxnSp>
          <p:nvCxnSpPr>
            <p:cNvPr id="451" name="Gerader Verbinder 450">
              <a:extLst>
                <a:ext uri="{FF2B5EF4-FFF2-40B4-BE49-F238E27FC236}">
                  <a16:creationId xmlns:a16="http://schemas.microsoft.com/office/drawing/2014/main" id="{BAD27C3D-0E8C-4C1D-A71B-C0F8BE238093}"/>
                </a:ext>
              </a:extLst>
            </p:cNvPr>
            <p:cNvCxnSpPr>
              <a:cxnSpLocks/>
              <a:stCxn id="450" idx="0"/>
              <a:endCxn id="452" idx="4"/>
            </p:cNvCxnSpPr>
            <p:nvPr/>
          </p:nvCxnSpPr>
          <p:spPr>
            <a:xfrm flipH="1" flipV="1">
              <a:off x="8341763" y="6368908"/>
              <a:ext cx="5804" cy="353140"/>
            </a:xfrm>
            <a:prstGeom prst="line">
              <a:avLst/>
            </a:prstGeom>
            <a:ln w="12700" cap="rnd">
              <a:solidFill>
                <a:schemeClr val="tx1"/>
              </a:solidFill>
              <a:headEnd type="oval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452" name="Ellipse 451">
              <a:extLst>
                <a:ext uri="{FF2B5EF4-FFF2-40B4-BE49-F238E27FC236}">
                  <a16:creationId xmlns:a16="http://schemas.microsoft.com/office/drawing/2014/main" id="{90F31C3C-D751-4EA4-9970-0A65CC75A83A}"/>
                </a:ext>
              </a:extLst>
            </p:cNvPr>
            <p:cNvSpPr/>
            <p:nvPr/>
          </p:nvSpPr>
          <p:spPr>
            <a:xfrm>
              <a:off x="8208273" y="6101929"/>
              <a:ext cx="266979" cy="266979"/>
            </a:xfrm>
            <a:prstGeom prst="ellipse">
              <a:avLst/>
            </a:prstGeom>
            <a:solidFill>
              <a:srgbClr val="F7984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53" name="Rechteck: abgerundete Ecken 452">
              <a:extLst>
                <a:ext uri="{FF2B5EF4-FFF2-40B4-BE49-F238E27FC236}">
                  <a16:creationId xmlns:a16="http://schemas.microsoft.com/office/drawing/2014/main" id="{8A5F4D42-0C25-4D17-83A0-025B13517CAB}"/>
                </a:ext>
              </a:extLst>
            </p:cNvPr>
            <p:cNvSpPr/>
            <p:nvPr/>
          </p:nvSpPr>
          <p:spPr>
            <a:xfrm>
              <a:off x="7863223" y="5680085"/>
              <a:ext cx="988024" cy="449851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de-DE" sz="1400" b="1" dirty="0">
                  <a:solidFill>
                    <a:srgbClr val="0A7B8F"/>
                  </a:solidFill>
                  <a:latin typeface="Century Gothic" panose="020B0502020202020204" pitchFamily="34" charset="0"/>
                </a:rPr>
                <a:t>20.10.2021</a:t>
              </a:r>
            </a:p>
          </p:txBody>
        </p:sp>
        <p:sp>
          <p:nvSpPr>
            <p:cNvPr id="454" name="Bogen 453">
              <a:extLst>
                <a:ext uri="{FF2B5EF4-FFF2-40B4-BE49-F238E27FC236}">
                  <a16:creationId xmlns:a16="http://schemas.microsoft.com/office/drawing/2014/main" id="{ED377601-0664-427C-AD30-587841359AAB}"/>
                </a:ext>
              </a:extLst>
            </p:cNvPr>
            <p:cNvSpPr/>
            <p:nvPr/>
          </p:nvSpPr>
          <p:spPr>
            <a:xfrm rot="5400000">
              <a:off x="5140154" y="5837084"/>
              <a:ext cx="582112" cy="885066"/>
            </a:xfrm>
            <a:prstGeom prst="arc">
              <a:avLst>
                <a:gd name="adj1" fmla="val 17361798"/>
                <a:gd name="adj2" fmla="val 4518001"/>
              </a:avLst>
            </a:prstGeom>
            <a:ln w="12700">
              <a:solidFill>
                <a:schemeClr val="tx1"/>
              </a:solidFill>
              <a:prstDash val="lgDash"/>
              <a:headEnd type="triangle" w="med" len="med"/>
              <a:tailEnd type="none" w="med" len="med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 sz="2400">
                <a:latin typeface="Century Gothic" panose="020B0502020202020204" pitchFamily="34" charset="0"/>
              </a:endParaRPr>
            </a:p>
          </p:txBody>
        </p:sp>
        <p:sp>
          <p:nvSpPr>
            <p:cNvPr id="455" name="Bogen 454">
              <a:extLst>
                <a:ext uri="{FF2B5EF4-FFF2-40B4-BE49-F238E27FC236}">
                  <a16:creationId xmlns:a16="http://schemas.microsoft.com/office/drawing/2014/main" id="{BC9C82AA-FECE-4A6B-844B-5C1AF9934877}"/>
                </a:ext>
              </a:extLst>
            </p:cNvPr>
            <p:cNvSpPr/>
            <p:nvPr/>
          </p:nvSpPr>
          <p:spPr>
            <a:xfrm rot="5400000">
              <a:off x="6806408" y="5226791"/>
              <a:ext cx="684722" cy="2087792"/>
            </a:xfrm>
            <a:prstGeom prst="arc">
              <a:avLst>
                <a:gd name="adj1" fmla="val 16767192"/>
                <a:gd name="adj2" fmla="val 4914919"/>
              </a:avLst>
            </a:prstGeom>
            <a:ln w="12700">
              <a:solidFill>
                <a:schemeClr val="tx1"/>
              </a:solidFill>
              <a:prstDash val="lgDash"/>
              <a:headEnd type="triangle" w="med" len="med"/>
              <a:tailEnd type="none" w="med" len="med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 sz="2400">
                <a:latin typeface="Century Gothic" panose="020B0502020202020204" pitchFamily="34" charset="0"/>
              </a:endParaRPr>
            </a:p>
          </p:txBody>
        </p:sp>
        <p:sp>
          <p:nvSpPr>
            <p:cNvPr id="456" name="Bogen 455">
              <a:extLst>
                <a:ext uri="{FF2B5EF4-FFF2-40B4-BE49-F238E27FC236}">
                  <a16:creationId xmlns:a16="http://schemas.microsoft.com/office/drawing/2014/main" id="{C6B2C756-C69A-48E2-AECA-3C184608B777}"/>
                </a:ext>
              </a:extLst>
            </p:cNvPr>
            <p:cNvSpPr/>
            <p:nvPr/>
          </p:nvSpPr>
          <p:spPr>
            <a:xfrm rot="5400000">
              <a:off x="8601023" y="5837084"/>
              <a:ext cx="582112" cy="885066"/>
            </a:xfrm>
            <a:prstGeom prst="arc">
              <a:avLst>
                <a:gd name="adj1" fmla="val 17361798"/>
                <a:gd name="adj2" fmla="val 4518001"/>
              </a:avLst>
            </a:prstGeom>
            <a:ln w="12700">
              <a:solidFill>
                <a:schemeClr val="tx1"/>
              </a:solidFill>
              <a:prstDash val="lgDash"/>
              <a:headEnd type="triangle" w="med" len="med"/>
              <a:tailEnd type="none" w="med" len="med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 sz="2400">
                <a:latin typeface="Century Gothic" panose="020B0502020202020204" pitchFamily="34" charset="0"/>
              </a:endParaRPr>
            </a:p>
          </p:txBody>
        </p:sp>
        <p:sp>
          <p:nvSpPr>
            <p:cNvPr id="457" name="Rechteck: abgerundete Ecken 456">
              <a:extLst>
                <a:ext uri="{FF2B5EF4-FFF2-40B4-BE49-F238E27FC236}">
                  <a16:creationId xmlns:a16="http://schemas.microsoft.com/office/drawing/2014/main" id="{764DD146-E114-490F-8079-18BC4C641A77}"/>
                </a:ext>
              </a:extLst>
            </p:cNvPr>
            <p:cNvSpPr/>
            <p:nvPr/>
          </p:nvSpPr>
          <p:spPr>
            <a:xfrm>
              <a:off x="8856634" y="6722048"/>
              <a:ext cx="1038828" cy="465893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Termin </a:t>
              </a:r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Warenausgang</a:t>
              </a:r>
            </a:p>
          </p:txBody>
        </p:sp>
        <p:cxnSp>
          <p:nvCxnSpPr>
            <p:cNvPr id="458" name="Gerader Verbinder 457">
              <a:extLst>
                <a:ext uri="{FF2B5EF4-FFF2-40B4-BE49-F238E27FC236}">
                  <a16:creationId xmlns:a16="http://schemas.microsoft.com/office/drawing/2014/main" id="{B4042E8A-7595-417A-9704-26F31F6541CE}"/>
                </a:ext>
              </a:extLst>
            </p:cNvPr>
            <p:cNvCxnSpPr>
              <a:cxnSpLocks/>
              <a:stCxn id="457" idx="0"/>
              <a:endCxn id="459" idx="4"/>
            </p:cNvCxnSpPr>
            <p:nvPr/>
          </p:nvCxnSpPr>
          <p:spPr>
            <a:xfrm flipH="1" flipV="1">
              <a:off x="9370244" y="6368908"/>
              <a:ext cx="5804" cy="353140"/>
            </a:xfrm>
            <a:prstGeom prst="line">
              <a:avLst/>
            </a:prstGeom>
            <a:ln w="12700" cap="rnd">
              <a:solidFill>
                <a:schemeClr val="tx1"/>
              </a:solidFill>
              <a:headEnd type="oval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459" name="Ellipse 458">
              <a:extLst>
                <a:ext uri="{FF2B5EF4-FFF2-40B4-BE49-F238E27FC236}">
                  <a16:creationId xmlns:a16="http://schemas.microsoft.com/office/drawing/2014/main" id="{2C40ED2D-8539-4D4E-A3BA-D63156F83BD5}"/>
                </a:ext>
              </a:extLst>
            </p:cNvPr>
            <p:cNvSpPr/>
            <p:nvPr/>
          </p:nvSpPr>
          <p:spPr>
            <a:xfrm>
              <a:off x="9236754" y="6101929"/>
              <a:ext cx="266979" cy="266979"/>
            </a:xfrm>
            <a:prstGeom prst="ellipse">
              <a:avLst/>
            </a:prstGeom>
            <a:solidFill>
              <a:srgbClr val="F7984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63" name="Rechteck: abgerundete Ecken 462">
              <a:extLst>
                <a:ext uri="{FF2B5EF4-FFF2-40B4-BE49-F238E27FC236}">
                  <a16:creationId xmlns:a16="http://schemas.microsoft.com/office/drawing/2014/main" id="{B5EBFB3C-CC52-4F92-99BC-112A90D28D35}"/>
                </a:ext>
              </a:extLst>
            </p:cNvPr>
            <p:cNvSpPr/>
            <p:nvPr/>
          </p:nvSpPr>
          <p:spPr>
            <a:xfrm>
              <a:off x="9956218" y="6722048"/>
              <a:ext cx="1038828" cy="718719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Neuer </a:t>
              </a:r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Liefertermin / Bestätigungs-Termin  </a:t>
              </a:r>
            </a:p>
          </p:txBody>
        </p:sp>
        <p:cxnSp>
          <p:nvCxnSpPr>
            <p:cNvPr id="464" name="Gerader Verbinder 463">
              <a:extLst>
                <a:ext uri="{FF2B5EF4-FFF2-40B4-BE49-F238E27FC236}">
                  <a16:creationId xmlns:a16="http://schemas.microsoft.com/office/drawing/2014/main" id="{39139E17-363C-4293-8B4D-90DD2B72DDE7}"/>
                </a:ext>
              </a:extLst>
            </p:cNvPr>
            <p:cNvCxnSpPr>
              <a:cxnSpLocks/>
              <a:stCxn id="463" idx="0"/>
              <a:endCxn id="465" idx="4"/>
            </p:cNvCxnSpPr>
            <p:nvPr/>
          </p:nvCxnSpPr>
          <p:spPr>
            <a:xfrm flipH="1" flipV="1">
              <a:off x="10469828" y="6368908"/>
              <a:ext cx="5804" cy="353140"/>
            </a:xfrm>
            <a:prstGeom prst="line">
              <a:avLst/>
            </a:prstGeom>
            <a:ln w="12700" cap="rnd">
              <a:solidFill>
                <a:schemeClr val="tx1"/>
              </a:solidFill>
              <a:headEnd type="oval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465" name="Ellipse 464">
              <a:extLst>
                <a:ext uri="{FF2B5EF4-FFF2-40B4-BE49-F238E27FC236}">
                  <a16:creationId xmlns:a16="http://schemas.microsoft.com/office/drawing/2014/main" id="{A5A1F783-62BD-46B9-96D9-42181F4476FC}"/>
                </a:ext>
              </a:extLst>
            </p:cNvPr>
            <p:cNvSpPr/>
            <p:nvPr/>
          </p:nvSpPr>
          <p:spPr>
            <a:xfrm>
              <a:off x="10336338" y="6101929"/>
              <a:ext cx="266979" cy="266979"/>
            </a:xfrm>
            <a:prstGeom prst="ellipse">
              <a:avLst/>
            </a:prstGeom>
            <a:solidFill>
              <a:srgbClr val="38C0AA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66" name="Bogen 465">
              <a:extLst>
                <a:ext uri="{FF2B5EF4-FFF2-40B4-BE49-F238E27FC236}">
                  <a16:creationId xmlns:a16="http://schemas.microsoft.com/office/drawing/2014/main" id="{C51E4863-688B-4391-9A34-F2E33FC5FF45}"/>
                </a:ext>
              </a:extLst>
            </p:cNvPr>
            <p:cNvSpPr/>
            <p:nvPr/>
          </p:nvSpPr>
          <p:spPr>
            <a:xfrm rot="5400000">
              <a:off x="9663524" y="5837084"/>
              <a:ext cx="582112" cy="885066"/>
            </a:xfrm>
            <a:prstGeom prst="arc">
              <a:avLst>
                <a:gd name="adj1" fmla="val 17361798"/>
                <a:gd name="adj2" fmla="val 4518001"/>
              </a:avLst>
            </a:prstGeom>
            <a:ln w="12700">
              <a:solidFill>
                <a:schemeClr val="tx1"/>
              </a:solidFill>
              <a:prstDash val="lgDash"/>
              <a:headEnd type="triangle" w="med" len="med"/>
              <a:tailEnd type="none" w="med" len="med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 sz="2400">
                <a:latin typeface="Century Gothic" panose="020B0502020202020204" pitchFamily="34" charset="0"/>
              </a:endParaRPr>
            </a:p>
          </p:txBody>
        </p:sp>
        <p:sp>
          <p:nvSpPr>
            <p:cNvPr id="467" name="Rechteck: abgerundete Ecken 466">
              <a:extLst>
                <a:ext uri="{FF2B5EF4-FFF2-40B4-BE49-F238E27FC236}">
                  <a16:creationId xmlns:a16="http://schemas.microsoft.com/office/drawing/2014/main" id="{3EBB1889-00B9-4669-B214-5976AD8EBE47}"/>
                </a:ext>
              </a:extLst>
            </p:cNvPr>
            <p:cNvSpPr/>
            <p:nvPr/>
          </p:nvSpPr>
          <p:spPr>
            <a:xfrm>
              <a:off x="8891550" y="5680085"/>
              <a:ext cx="988024" cy="449851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de-DE" sz="1400" b="1" dirty="0">
                  <a:solidFill>
                    <a:srgbClr val="0A7B8F"/>
                  </a:solidFill>
                  <a:latin typeface="Century Gothic" panose="020B0502020202020204" pitchFamily="34" charset="0"/>
                </a:rPr>
                <a:t>21.10.2021</a:t>
              </a:r>
            </a:p>
          </p:txBody>
        </p:sp>
        <p:sp>
          <p:nvSpPr>
            <p:cNvPr id="468" name="Rechteck: abgerundete Ecken 467">
              <a:extLst>
                <a:ext uri="{FF2B5EF4-FFF2-40B4-BE49-F238E27FC236}">
                  <a16:creationId xmlns:a16="http://schemas.microsoft.com/office/drawing/2014/main" id="{4D274F88-21D2-421B-8A41-50F88F957D39}"/>
                </a:ext>
              </a:extLst>
            </p:cNvPr>
            <p:cNvSpPr/>
            <p:nvPr/>
          </p:nvSpPr>
          <p:spPr>
            <a:xfrm>
              <a:off x="9984676" y="5680085"/>
              <a:ext cx="988024" cy="449851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de-DE" sz="1400" b="1" dirty="0">
                  <a:solidFill>
                    <a:srgbClr val="0A7B8F"/>
                  </a:solidFill>
                  <a:latin typeface="Century Gothic" panose="020B0502020202020204" pitchFamily="34" charset="0"/>
                </a:rPr>
                <a:t>28.10.2021</a:t>
              </a:r>
            </a:p>
          </p:txBody>
        </p:sp>
        <p:sp>
          <p:nvSpPr>
            <p:cNvPr id="479" name="Pfeil: nach rechts 478">
              <a:extLst>
                <a:ext uri="{FF2B5EF4-FFF2-40B4-BE49-F238E27FC236}">
                  <a16:creationId xmlns:a16="http://schemas.microsoft.com/office/drawing/2014/main" id="{D3C77376-44AD-4F1B-BD27-2D14867FE9CA}"/>
                </a:ext>
              </a:extLst>
            </p:cNvPr>
            <p:cNvSpPr/>
            <p:nvPr/>
          </p:nvSpPr>
          <p:spPr>
            <a:xfrm rot="10800000">
              <a:off x="9400991" y="4435447"/>
              <a:ext cx="266979" cy="349958"/>
            </a:xfrm>
            <a:prstGeom prst="rightArrow">
              <a:avLst>
                <a:gd name="adj1" fmla="val 50000"/>
                <a:gd name="adj2" fmla="val 116616"/>
              </a:avLst>
            </a:prstGeom>
            <a:solidFill>
              <a:srgbClr val="4BAC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78" name="Rechteck: abgerundete Ecken 77">
              <a:extLst>
                <a:ext uri="{FF2B5EF4-FFF2-40B4-BE49-F238E27FC236}">
                  <a16:creationId xmlns:a16="http://schemas.microsoft.com/office/drawing/2014/main" id="{EF44501D-B7F1-4B74-8598-AF527A38BE26}"/>
                </a:ext>
              </a:extLst>
            </p:cNvPr>
            <p:cNvSpPr/>
            <p:nvPr/>
          </p:nvSpPr>
          <p:spPr>
            <a:xfrm>
              <a:off x="5040794" y="3136925"/>
              <a:ext cx="3270427" cy="525894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RÜCKWÄRTS-TERMINIERUNG</a:t>
              </a:r>
              <a:endParaRPr lang="de-DE" sz="1400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80" name="Rechteck: abgerundete Ecken 79">
              <a:extLst>
                <a:ext uri="{FF2B5EF4-FFF2-40B4-BE49-F238E27FC236}">
                  <a16:creationId xmlns:a16="http://schemas.microsoft.com/office/drawing/2014/main" id="{A2DBBBA0-7B25-47F6-8207-AB9794DD57A7}"/>
                </a:ext>
              </a:extLst>
            </p:cNvPr>
            <p:cNvSpPr/>
            <p:nvPr/>
          </p:nvSpPr>
          <p:spPr>
            <a:xfrm>
              <a:off x="6834306" y="4541982"/>
              <a:ext cx="895178" cy="146447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n Tage Puffer</a:t>
              </a:r>
            </a:p>
          </p:txBody>
        </p:sp>
        <p:sp>
          <p:nvSpPr>
            <p:cNvPr id="81" name="Rechteck: abgerundete Ecken 80">
              <a:extLst>
                <a:ext uri="{FF2B5EF4-FFF2-40B4-BE49-F238E27FC236}">
                  <a16:creationId xmlns:a16="http://schemas.microsoft.com/office/drawing/2014/main" id="{DD3AB5E4-8D5C-4FEF-BB64-6D08CAE23240}"/>
                </a:ext>
              </a:extLst>
            </p:cNvPr>
            <p:cNvSpPr/>
            <p:nvPr/>
          </p:nvSpPr>
          <p:spPr>
            <a:xfrm>
              <a:off x="8018612" y="4541982"/>
              <a:ext cx="895178" cy="146447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ggf. Lieferzeit</a:t>
              </a:r>
            </a:p>
          </p:txBody>
        </p:sp>
        <p:cxnSp>
          <p:nvCxnSpPr>
            <p:cNvPr id="84" name="Gerader Verbinder 83">
              <a:extLst>
                <a:ext uri="{FF2B5EF4-FFF2-40B4-BE49-F238E27FC236}">
                  <a16:creationId xmlns:a16="http://schemas.microsoft.com/office/drawing/2014/main" id="{B470ACF7-B9F0-4328-BC65-CACF8E922EC2}"/>
                </a:ext>
              </a:extLst>
            </p:cNvPr>
            <p:cNvCxnSpPr>
              <a:cxnSpLocks/>
              <a:stCxn id="397" idx="3"/>
              <a:endCxn id="394" idx="1"/>
            </p:cNvCxnSpPr>
            <p:nvPr/>
          </p:nvCxnSpPr>
          <p:spPr>
            <a:xfrm>
              <a:off x="3021711" y="4618472"/>
              <a:ext cx="231913" cy="1113"/>
            </a:xfrm>
            <a:prstGeom prst="line">
              <a:avLst/>
            </a:prstGeom>
            <a:ln w="12700" cap="rnd">
              <a:solidFill>
                <a:schemeClr val="tx1"/>
              </a:solidFill>
              <a:headEnd type="oval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91" name="Bogen 90">
              <a:extLst>
                <a:ext uri="{FF2B5EF4-FFF2-40B4-BE49-F238E27FC236}">
                  <a16:creationId xmlns:a16="http://schemas.microsoft.com/office/drawing/2014/main" id="{4B8D0709-118A-41BB-8B2B-D4EC254F40BF}"/>
                </a:ext>
              </a:extLst>
            </p:cNvPr>
            <p:cNvSpPr/>
            <p:nvPr/>
          </p:nvSpPr>
          <p:spPr>
            <a:xfrm rot="5400000">
              <a:off x="3914533" y="5696861"/>
              <a:ext cx="582112" cy="1165511"/>
            </a:xfrm>
            <a:prstGeom prst="arc">
              <a:avLst>
                <a:gd name="adj1" fmla="val 17038754"/>
                <a:gd name="adj2" fmla="val 4518001"/>
              </a:avLst>
            </a:prstGeom>
            <a:ln w="12700">
              <a:solidFill>
                <a:schemeClr val="tx1"/>
              </a:solidFill>
              <a:prstDash val="lgDash"/>
              <a:headEnd type="triangle" w="med" len="med"/>
              <a:tailEnd type="none" w="med" len="med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 sz="2400">
                <a:latin typeface="Century Gothic" panose="020B0502020202020204" pitchFamily="34" charset="0"/>
              </a:endParaRPr>
            </a:p>
          </p:txBody>
        </p:sp>
        <p:cxnSp>
          <p:nvCxnSpPr>
            <p:cNvPr id="92" name="Gerader Verbinder 91">
              <a:extLst>
                <a:ext uri="{FF2B5EF4-FFF2-40B4-BE49-F238E27FC236}">
                  <a16:creationId xmlns:a16="http://schemas.microsoft.com/office/drawing/2014/main" id="{C8AAA2A5-D886-46C4-8A9C-4DEBAFF152B2}"/>
                </a:ext>
              </a:extLst>
            </p:cNvPr>
            <p:cNvCxnSpPr>
              <a:cxnSpLocks/>
              <a:stCxn id="421" idx="0"/>
              <a:endCxn id="411" idx="4"/>
            </p:cNvCxnSpPr>
            <p:nvPr/>
          </p:nvCxnSpPr>
          <p:spPr>
            <a:xfrm flipH="1" flipV="1">
              <a:off x="3500069" y="6368908"/>
              <a:ext cx="1358" cy="399487"/>
            </a:xfrm>
            <a:prstGeom prst="line">
              <a:avLst/>
            </a:prstGeom>
            <a:ln w="12700" cap="rnd">
              <a:solidFill>
                <a:schemeClr val="tx1"/>
              </a:solidFill>
              <a:headEnd type="oval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106" name="Rechteck: abgerundete Ecken 105">
              <a:extLst>
                <a:ext uri="{FF2B5EF4-FFF2-40B4-BE49-F238E27FC236}">
                  <a16:creationId xmlns:a16="http://schemas.microsoft.com/office/drawing/2014/main" id="{A4FFA987-BFD5-48EC-B7AB-0E8CEF475B93}"/>
                </a:ext>
              </a:extLst>
            </p:cNvPr>
            <p:cNvSpPr/>
            <p:nvPr/>
          </p:nvSpPr>
          <p:spPr>
            <a:xfrm>
              <a:off x="8408414" y="6152995"/>
              <a:ext cx="895178" cy="146447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n Tage Puffer</a:t>
              </a:r>
            </a:p>
          </p:txBody>
        </p:sp>
        <p:sp>
          <p:nvSpPr>
            <p:cNvPr id="107" name="Rechteck: abgerundete Ecken 106">
              <a:extLst>
                <a:ext uri="{FF2B5EF4-FFF2-40B4-BE49-F238E27FC236}">
                  <a16:creationId xmlns:a16="http://schemas.microsoft.com/office/drawing/2014/main" id="{FFC4A6D1-B0A0-46B1-A607-00E45374CE10}"/>
                </a:ext>
              </a:extLst>
            </p:cNvPr>
            <p:cNvSpPr/>
            <p:nvPr/>
          </p:nvSpPr>
          <p:spPr>
            <a:xfrm>
              <a:off x="9439714" y="6153497"/>
              <a:ext cx="895178" cy="146447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ggf. Lieferzeit</a:t>
              </a:r>
            </a:p>
          </p:txBody>
        </p:sp>
        <p:sp>
          <p:nvSpPr>
            <p:cNvPr id="93" name="Rechteck: abgerundete Ecken 92">
              <a:extLst>
                <a:ext uri="{FF2B5EF4-FFF2-40B4-BE49-F238E27FC236}">
                  <a16:creationId xmlns:a16="http://schemas.microsoft.com/office/drawing/2014/main" id="{3A0E4CD3-32E7-469F-924E-1D1552F97A3B}"/>
                </a:ext>
              </a:extLst>
            </p:cNvPr>
            <p:cNvSpPr/>
            <p:nvPr/>
          </p:nvSpPr>
          <p:spPr>
            <a:xfrm>
              <a:off x="10487105" y="4597013"/>
              <a:ext cx="906530" cy="461271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Workflow an Vertrieb</a:t>
              </a:r>
            </a:p>
          </p:txBody>
        </p:sp>
        <p:sp>
          <p:nvSpPr>
            <p:cNvPr id="94" name="Rechteck: abgerundete Ecken 93">
              <a:extLst>
                <a:ext uri="{FF2B5EF4-FFF2-40B4-BE49-F238E27FC236}">
                  <a16:creationId xmlns:a16="http://schemas.microsoft.com/office/drawing/2014/main" id="{C65B2C3E-9F19-4489-A893-FA0BEC0F7EF5}"/>
                </a:ext>
              </a:extLst>
            </p:cNvPr>
            <p:cNvSpPr/>
            <p:nvPr/>
          </p:nvSpPr>
          <p:spPr>
            <a:xfrm>
              <a:off x="5040794" y="7356779"/>
              <a:ext cx="3270427" cy="525894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VORWÄRTS-TERMINIERUNG</a:t>
              </a:r>
              <a:endParaRPr lang="de-DE" sz="1400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28477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3">
          <a:schemeClr val="accent3"/>
        </a:lnRef>
        <a:fillRef idx="0">
          <a:schemeClr val="accent3"/>
        </a:fillRef>
        <a:effectRef idx="2">
          <a:schemeClr val="accent3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93</Words>
  <Application>Microsoft Office PowerPoint</Application>
  <PresentationFormat>A3-Papier (297 x 420 mm)</PresentationFormat>
  <Paragraphs>42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Stefanie Goethe</dc:creator>
  <cp:lastModifiedBy>Stefanie Goethe</cp:lastModifiedBy>
  <cp:revision>25</cp:revision>
  <cp:lastPrinted>2021-09-07T11:48:47Z</cp:lastPrinted>
  <dcterms:created xsi:type="dcterms:W3CDTF">2021-08-24T12:56:39Z</dcterms:created>
  <dcterms:modified xsi:type="dcterms:W3CDTF">2021-11-03T11:39:53Z</dcterms:modified>
</cp:coreProperties>
</file>